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BM Plex Sans Light" panose="020B0403050203000203" pitchFamily="34" charset="0"/>
      <p:regular r:id="rId13"/>
    </p:embeddedFont>
    <p:embeddedFont>
      <p:font typeface="IBM Plex Sans Medium" panose="020F0502020204030204" pitchFamily="34" charset="0"/>
      <p:regular r:id="rId14"/>
    </p:embeddedFont>
    <p:embeddedFont>
      <p:font typeface="Roboto" panose="020000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8" d="100"/>
          <a:sy n="88" d="100"/>
        </p:scale>
        <p:origin x="10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1457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svg"/><Relationship Id="rId11" Type="http://schemas.openxmlformats.org/officeDocument/2006/relationships/image" Target="../media/image19.jp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793790" y="3398401"/>
            <a:ext cx="13042821" cy="1432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🏆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T20 World Cup 2022 Best Playing 11 Selection – End-to-End Data Analytics Report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26413"/>
            <a:ext cx="63627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E.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Pace Bowling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753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7017306" y="1953220"/>
            <a:ext cx="31734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Best Overall Fast Bowler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244363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Anrich Nortje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Best economy, average, dot-ball %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2601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017306" y="3338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Best Strike Bowler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382845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Sam Curran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SR 10.46, most wickets (13)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6449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7017306" y="47228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Best Death Bowlers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21327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Shaheen Afridi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017306" y="565546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Sam Curran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0190" y="647199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7017306" y="65498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Least Effective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7306" y="704028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Tim Southee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900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Project Foundation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2535079"/>
            <a:ext cx="5904071" cy="724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📌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1. Project Objective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3599259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objective of this project is to build a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complete data engineering + analytics pipeline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the ICC T20 World Cup 2022 that transforms raw JSON cricket data into a structured star schema and delivers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meaningful performance insights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using Power BI, Select best 11 for the team. The goal is to evaluate players across roles — openers, anchors, middle-order hitters, finishers, all-rounders, spinners, and pace bowlers—to support data-driven selection, strategy, and performance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7690" y="578644"/>
            <a:ext cx="4331970" cy="522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📊</a:t>
            </a:r>
            <a:r>
              <a:rPr lang="en-US" sz="31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2. Dataset Overview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7690" y="1165503"/>
            <a:ext cx="4496395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Real data of 2022 world cup tournament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567690" y="1712952"/>
            <a:ext cx="13495020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project uses raw JSON data sourced from public cricket APIs and includes: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67690" y="2215634"/>
            <a:ext cx="202763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🔹</a:t>
            </a:r>
            <a:r>
              <a:rPr lang="en-US" sz="1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Dimension Tables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67690" y="2712244"/>
            <a:ext cx="13495020" cy="1892141"/>
          </a:xfrm>
          <a:prstGeom prst="roundRect">
            <a:avLst>
              <a:gd name="adj" fmla="val 128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Shape 5"/>
          <p:cNvSpPr/>
          <p:nvPr/>
        </p:nvSpPr>
        <p:spPr>
          <a:xfrm>
            <a:off x="575310" y="2719864"/>
            <a:ext cx="13479780" cy="46922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737473" y="2824758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Table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7481173" y="2824758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Description</a:t>
            </a:r>
            <a:endParaRPr lang="en-US" sz="1250" dirty="0"/>
          </a:p>
        </p:txBody>
      </p:sp>
      <p:sp>
        <p:nvSpPr>
          <p:cNvPr id="10" name="Shape 8"/>
          <p:cNvSpPr/>
          <p:nvPr/>
        </p:nvSpPr>
        <p:spPr>
          <a:xfrm>
            <a:off x="575310" y="3189089"/>
            <a:ext cx="13479780" cy="46922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737473" y="3293983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dim_match_summary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7481173" y="3293983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Match-level metadata: teams, winner, margin, venue, match date, match_id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575310" y="3658314"/>
            <a:ext cx="13479780" cy="46922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737473" y="3763208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dim_players / dim_player_image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7481173" y="3763208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Player profiles: name, team, role, batting style, bowling style, image URL</a:t>
            </a:r>
            <a:endParaRPr lang="en-US" sz="1250" dirty="0"/>
          </a:p>
        </p:txBody>
      </p:sp>
      <p:sp>
        <p:nvSpPr>
          <p:cNvPr id="16" name="Shape 14"/>
          <p:cNvSpPr/>
          <p:nvPr/>
        </p:nvSpPr>
        <p:spPr>
          <a:xfrm>
            <a:off x="575310" y="4127540"/>
            <a:ext cx="13479780" cy="46922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37473" y="4232434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dim_player (Power BI)</a:t>
            </a:r>
            <a:endParaRPr lang="en-US" sz="1250" dirty="0"/>
          </a:p>
        </p:txBody>
      </p:sp>
      <p:sp>
        <p:nvSpPr>
          <p:cNvPr id="18" name="Text 16"/>
          <p:cNvSpPr/>
          <p:nvPr/>
        </p:nvSpPr>
        <p:spPr>
          <a:xfrm>
            <a:off x="7481173" y="4232434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Player metadata + custom batting order for UX &amp; filtering</a:t>
            </a:r>
            <a:endParaRPr lang="en-US" sz="1250" dirty="0"/>
          </a:p>
        </p:txBody>
      </p:sp>
      <p:sp>
        <p:nvSpPr>
          <p:cNvPr id="19" name="Text 17"/>
          <p:cNvSpPr/>
          <p:nvPr/>
        </p:nvSpPr>
        <p:spPr>
          <a:xfrm>
            <a:off x="567690" y="4847630"/>
            <a:ext cx="2027634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🔹</a:t>
            </a:r>
            <a:r>
              <a:rPr lang="en-US" sz="1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Fact Tables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567690" y="5344239"/>
            <a:ext cx="13495020" cy="1422916"/>
          </a:xfrm>
          <a:prstGeom prst="roundRect">
            <a:avLst>
              <a:gd name="adj" fmla="val 171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Shape 19"/>
          <p:cNvSpPr/>
          <p:nvPr/>
        </p:nvSpPr>
        <p:spPr>
          <a:xfrm>
            <a:off x="575310" y="5351859"/>
            <a:ext cx="13479780" cy="46922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737473" y="5456753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Table</a:t>
            </a:r>
            <a:endParaRPr lang="en-US" sz="1250" dirty="0"/>
          </a:p>
        </p:txBody>
      </p:sp>
      <p:sp>
        <p:nvSpPr>
          <p:cNvPr id="23" name="Text 21"/>
          <p:cNvSpPr/>
          <p:nvPr/>
        </p:nvSpPr>
        <p:spPr>
          <a:xfrm>
            <a:off x="7481173" y="5456753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Description</a:t>
            </a:r>
            <a:endParaRPr lang="en-US" sz="1250" dirty="0"/>
          </a:p>
        </p:txBody>
      </p:sp>
      <p:sp>
        <p:nvSpPr>
          <p:cNvPr id="24" name="Shape 22"/>
          <p:cNvSpPr/>
          <p:nvPr/>
        </p:nvSpPr>
        <p:spPr>
          <a:xfrm>
            <a:off x="575310" y="5821085"/>
            <a:ext cx="13479780" cy="46922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Text 23"/>
          <p:cNvSpPr/>
          <p:nvPr/>
        </p:nvSpPr>
        <p:spPr>
          <a:xfrm>
            <a:off x="737473" y="5925979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fact_batting_summary</a:t>
            </a:r>
            <a:endParaRPr lang="en-US" sz="1250" dirty="0"/>
          </a:p>
        </p:txBody>
      </p:sp>
      <p:sp>
        <p:nvSpPr>
          <p:cNvPr id="26" name="Text 24"/>
          <p:cNvSpPr/>
          <p:nvPr/>
        </p:nvSpPr>
        <p:spPr>
          <a:xfrm>
            <a:off x="7481173" y="5925979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Player-level batting statistics per match (runs, balls, boundaries, strike rate)</a:t>
            </a:r>
            <a:endParaRPr lang="en-US" sz="1250" dirty="0"/>
          </a:p>
        </p:txBody>
      </p:sp>
      <p:sp>
        <p:nvSpPr>
          <p:cNvPr id="27" name="Shape 25"/>
          <p:cNvSpPr/>
          <p:nvPr/>
        </p:nvSpPr>
        <p:spPr>
          <a:xfrm>
            <a:off x="575310" y="6290310"/>
            <a:ext cx="13479780" cy="46922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Text 26"/>
          <p:cNvSpPr/>
          <p:nvPr/>
        </p:nvSpPr>
        <p:spPr>
          <a:xfrm>
            <a:off x="737473" y="6395204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fact_bowling_summary</a:t>
            </a:r>
            <a:endParaRPr lang="en-US" sz="1250" dirty="0"/>
          </a:p>
        </p:txBody>
      </p:sp>
      <p:sp>
        <p:nvSpPr>
          <p:cNvPr id="29" name="Text 27"/>
          <p:cNvSpPr/>
          <p:nvPr/>
        </p:nvSpPr>
        <p:spPr>
          <a:xfrm>
            <a:off x="7481173" y="6395204"/>
            <a:ext cx="641175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Player-level bowling statistics per match (overs, runs conceded, wickets, economy)</a:t>
            </a:r>
            <a:endParaRPr lang="en-US" sz="1250" dirty="0"/>
          </a:p>
        </p:txBody>
      </p:sp>
      <p:sp>
        <p:nvSpPr>
          <p:cNvPr id="30" name="Text 28"/>
          <p:cNvSpPr/>
          <p:nvPr/>
        </p:nvSpPr>
        <p:spPr>
          <a:xfrm>
            <a:off x="567690" y="6949559"/>
            <a:ext cx="13495020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Dataset Size</a:t>
            </a: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2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✔</a:t>
            </a: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219 Players </a:t>
            </a:r>
            <a:r>
              <a:rPr lang="en-US" sz="12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✔</a:t>
            </a: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45 Matches </a:t>
            </a:r>
            <a:r>
              <a:rPr lang="en-US" sz="12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✔</a:t>
            </a: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7 Venues </a:t>
            </a:r>
            <a:r>
              <a:rPr lang="en-US" sz="12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✔</a:t>
            </a: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Thousands of ball-by-ball batting &amp; bowling entries</a:t>
            </a:r>
            <a:endParaRPr lang="en-US" sz="1250" dirty="0"/>
          </a:p>
        </p:txBody>
      </p:sp>
      <p:sp>
        <p:nvSpPr>
          <p:cNvPr id="31" name="Text 29"/>
          <p:cNvSpPr/>
          <p:nvPr/>
        </p:nvSpPr>
        <p:spPr>
          <a:xfrm>
            <a:off x="567690" y="7391400"/>
            <a:ext cx="13495020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dataset supports </a:t>
            </a: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cricket KPIs</a:t>
            </a: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</a:t>
            </a: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role-based performance analysis</a:t>
            </a: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828" y="576143"/>
            <a:ext cx="7022783" cy="660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🧹</a:t>
            </a:r>
            <a:r>
              <a:rPr lang="en-US" sz="4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3. Data Cleaning Summary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2828" y="1649849"/>
            <a:ext cx="1318474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cleaning &amp; transformation steps: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22828" y="2212657"/>
            <a:ext cx="4257199" cy="1896785"/>
          </a:xfrm>
          <a:prstGeom prst="roundRect">
            <a:avLst>
              <a:gd name="adj" fmla="val 578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699968" y="2212657"/>
            <a:ext cx="91440" cy="1896785"/>
          </a:xfrm>
          <a:prstGeom prst="roundRect">
            <a:avLst>
              <a:gd name="adj" fmla="val 33884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020723" y="2441972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JSON Parsing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1020723" y="2888575"/>
            <a:ext cx="3729990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Parsed raw </a:t>
            </a:r>
            <a:r>
              <a:rPr lang="en-US" sz="16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JSON</a:t>
            </a: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standardized </a:t>
            </a:r>
            <a:r>
              <a:rPr lang="en-US" sz="16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match_id</a:t>
            </a: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across all files.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86482" y="2212657"/>
            <a:ext cx="4257318" cy="1896785"/>
          </a:xfrm>
          <a:prstGeom prst="roundRect">
            <a:avLst>
              <a:gd name="adj" fmla="val 578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5163622" y="2212657"/>
            <a:ext cx="91440" cy="1896785"/>
          </a:xfrm>
          <a:prstGeom prst="roundRect">
            <a:avLst>
              <a:gd name="adj" fmla="val 33884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5484376" y="2441972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Match Dictionary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5484376" y="2888575"/>
            <a:ext cx="3730109" cy="991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Created a </a:t>
            </a:r>
            <a:r>
              <a:rPr lang="en-US" sz="16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match dictionary</a:t>
            </a: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map teams → unique match_id for joining fact tables.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9650254" y="2212657"/>
            <a:ext cx="4257199" cy="1896785"/>
          </a:xfrm>
          <a:prstGeom prst="roundRect">
            <a:avLst>
              <a:gd name="adj" fmla="val 578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9627394" y="2212657"/>
            <a:ext cx="91440" cy="1896785"/>
          </a:xfrm>
          <a:prstGeom prst="roundRect">
            <a:avLst>
              <a:gd name="adj" fmla="val 33884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9948148" y="2441972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Character Cleaning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9948148" y="2888575"/>
            <a:ext cx="3729990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Cleaned non-UTF characters (â€, †, \xa0).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22828" y="4315897"/>
            <a:ext cx="4257199" cy="2774633"/>
          </a:xfrm>
          <a:prstGeom prst="roundRect">
            <a:avLst>
              <a:gd name="adj" fmla="val 395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699968" y="4315897"/>
            <a:ext cx="91440" cy="2774633"/>
          </a:xfrm>
          <a:prstGeom prst="roundRect">
            <a:avLst>
              <a:gd name="adj" fmla="val 33884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1020723" y="4545211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Feature Derivation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1020723" y="4991814"/>
            <a:ext cx="3729990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Out/Not Out flag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20723" y="5394603"/>
            <a:ext cx="3729990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Batting order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20723" y="5797391"/>
            <a:ext cx="3729990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Strike rate &amp; boundary metrics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20723" y="6200180"/>
            <a:ext cx="3729990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Bowling economy, strike rate, dot balls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86482" y="4315897"/>
            <a:ext cx="4257318" cy="2774633"/>
          </a:xfrm>
          <a:prstGeom prst="roundRect">
            <a:avLst>
              <a:gd name="adj" fmla="val 395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4" name="Shape 22"/>
          <p:cNvSpPr/>
          <p:nvPr/>
        </p:nvSpPr>
        <p:spPr>
          <a:xfrm>
            <a:off x="5163622" y="4315897"/>
            <a:ext cx="91440" cy="2774633"/>
          </a:xfrm>
          <a:prstGeom prst="roundRect">
            <a:avLst>
              <a:gd name="adj" fmla="val 33884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Text 23"/>
          <p:cNvSpPr/>
          <p:nvPr/>
        </p:nvSpPr>
        <p:spPr>
          <a:xfrm>
            <a:off x="5484376" y="4545211"/>
            <a:ext cx="2749629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Normalization &amp; Export</a:t>
            </a: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5484376" y="4991814"/>
            <a:ext cx="3730109" cy="991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Normalized player names across tables. Exported all cleaned datasets into </a:t>
            </a:r>
            <a:r>
              <a:rPr lang="en-US" sz="16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CSV</a:t>
            </a: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Power BI.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22828" y="7322820"/>
            <a:ext cx="1318474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cleaned dataset supports a robust </a:t>
            </a:r>
            <a:r>
              <a:rPr lang="en-US" sz="16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star schema</a:t>
            </a: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analytics.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3027" y="316706"/>
            <a:ext cx="3985855" cy="375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🏗</a:t>
            </a:r>
            <a:r>
              <a:rPr lang="en-US" sz="22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4. Methodology / Approach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403027" y="737711"/>
            <a:ext cx="1848683" cy="215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Step-by-Step Workflow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403027" y="1126212"/>
            <a:ext cx="115133" cy="143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900" dirty="0"/>
          </a:p>
        </p:txBody>
      </p:sp>
      <p:sp>
        <p:nvSpPr>
          <p:cNvPr id="5" name="Shape 3"/>
          <p:cNvSpPr/>
          <p:nvPr/>
        </p:nvSpPr>
        <p:spPr>
          <a:xfrm>
            <a:off x="403027" y="1306592"/>
            <a:ext cx="6854547" cy="1524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403027" y="1394579"/>
            <a:ext cx="1439585" cy="179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Engineering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03027" y="1643539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Raw JSON → Flattened tables using Python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03027" y="1867972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Created match-level lookup tables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403027" y="2092404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Standardized naming &amp; formatting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403027" y="2316837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Produced dimension + fact tables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7372707" y="1126212"/>
            <a:ext cx="115133" cy="143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900" dirty="0"/>
          </a:p>
        </p:txBody>
      </p:sp>
      <p:sp>
        <p:nvSpPr>
          <p:cNvPr id="12" name="Shape 10"/>
          <p:cNvSpPr/>
          <p:nvPr/>
        </p:nvSpPr>
        <p:spPr>
          <a:xfrm>
            <a:off x="7372707" y="1306592"/>
            <a:ext cx="6854666" cy="1524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372707" y="1394579"/>
            <a:ext cx="1439585" cy="179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Modeling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7372707" y="1643539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Built a </a:t>
            </a:r>
            <a:r>
              <a:rPr lang="en-US" sz="9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Star Schema</a:t>
            </a: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 Power BI: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7372707" y="1867972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Dimension tables connected to fact tables via match_id &amp; player name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7372707" y="2092404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Established one-to-many relationships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403027" y="2702481"/>
            <a:ext cx="115133" cy="143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900" dirty="0"/>
          </a:p>
        </p:txBody>
      </p:sp>
      <p:sp>
        <p:nvSpPr>
          <p:cNvPr id="18" name="Shape 16"/>
          <p:cNvSpPr/>
          <p:nvPr/>
        </p:nvSpPr>
        <p:spPr>
          <a:xfrm>
            <a:off x="403027" y="2882860"/>
            <a:ext cx="6854547" cy="1524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7"/>
          <p:cNvSpPr/>
          <p:nvPr/>
        </p:nvSpPr>
        <p:spPr>
          <a:xfrm>
            <a:off x="403027" y="2970848"/>
            <a:ext cx="1960840" cy="179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Feature Engineering with DAX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403027" y="3219807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Developed 30+ DAX measures covering: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403027" y="3473053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Batting KPIs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403027" y="3726299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Runs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403027" y="3950732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Innings Played / Innings Dismissed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403027" y="4175165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Batting Average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403027" y="4399598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Strike Rate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403027" y="4624030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Boundary %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403027" y="4848463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Batting Position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403027" y="5072896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Powerplay vs Death Over Performance</a:t>
            </a:r>
            <a:endParaRPr lang="en-US" sz="900" dirty="0"/>
          </a:p>
        </p:txBody>
      </p:sp>
      <p:sp>
        <p:nvSpPr>
          <p:cNvPr id="29" name="Text 27"/>
          <p:cNvSpPr/>
          <p:nvPr/>
        </p:nvSpPr>
        <p:spPr>
          <a:xfrm>
            <a:off x="403027" y="5326142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Bowling KPIs</a:t>
            </a:r>
            <a:endParaRPr lang="en-US" sz="900" dirty="0"/>
          </a:p>
        </p:txBody>
      </p:sp>
      <p:sp>
        <p:nvSpPr>
          <p:cNvPr id="30" name="Text 28"/>
          <p:cNvSpPr/>
          <p:nvPr/>
        </p:nvSpPr>
        <p:spPr>
          <a:xfrm>
            <a:off x="403027" y="5579388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Wickets</a:t>
            </a:r>
            <a:endParaRPr lang="en-US" sz="900" dirty="0"/>
          </a:p>
        </p:txBody>
      </p:sp>
      <p:sp>
        <p:nvSpPr>
          <p:cNvPr id="31" name="Text 29"/>
          <p:cNvSpPr/>
          <p:nvPr/>
        </p:nvSpPr>
        <p:spPr>
          <a:xfrm>
            <a:off x="403027" y="5803821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Balls Bowled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403027" y="6028253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Economy Rate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403027" y="6252686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Bowling Strike Rate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403027" y="6477119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Dot Ball %</a:t>
            </a:r>
            <a:endParaRPr lang="en-US" sz="900" dirty="0"/>
          </a:p>
        </p:txBody>
      </p:sp>
      <p:sp>
        <p:nvSpPr>
          <p:cNvPr id="35" name="Text 33"/>
          <p:cNvSpPr/>
          <p:nvPr/>
        </p:nvSpPr>
        <p:spPr>
          <a:xfrm>
            <a:off x="403027" y="6701552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&amp; Powerplay/Death metrics</a:t>
            </a:r>
            <a:endParaRPr lang="en-US" sz="900" dirty="0"/>
          </a:p>
        </p:txBody>
      </p:sp>
      <p:sp>
        <p:nvSpPr>
          <p:cNvPr id="36" name="Text 34"/>
          <p:cNvSpPr/>
          <p:nvPr/>
        </p:nvSpPr>
        <p:spPr>
          <a:xfrm>
            <a:off x="403027" y="6954798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UX Measures</a:t>
            </a:r>
            <a:endParaRPr lang="en-US" sz="900" dirty="0"/>
          </a:p>
        </p:txBody>
      </p:sp>
      <p:sp>
        <p:nvSpPr>
          <p:cNvPr id="37" name="Text 35"/>
          <p:cNvSpPr/>
          <p:nvPr/>
        </p:nvSpPr>
        <p:spPr>
          <a:xfrm>
            <a:off x="403027" y="7208044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No-player-selected message</a:t>
            </a:r>
            <a:endParaRPr lang="en-US" sz="900" dirty="0"/>
          </a:p>
        </p:txBody>
      </p:sp>
      <p:sp>
        <p:nvSpPr>
          <p:cNvPr id="38" name="Text 36"/>
          <p:cNvSpPr/>
          <p:nvPr/>
        </p:nvSpPr>
        <p:spPr>
          <a:xfrm>
            <a:off x="403027" y="7432477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 interaction indicators</a:t>
            </a:r>
            <a:endParaRPr lang="en-US" sz="900" dirty="0"/>
          </a:p>
        </p:txBody>
      </p:sp>
      <p:sp>
        <p:nvSpPr>
          <p:cNvPr id="39" name="Text 37"/>
          <p:cNvSpPr/>
          <p:nvPr/>
        </p:nvSpPr>
        <p:spPr>
          <a:xfrm>
            <a:off x="403027" y="7656909"/>
            <a:ext cx="6854547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 batting order logic</a:t>
            </a:r>
            <a:endParaRPr lang="en-US" sz="900" dirty="0"/>
          </a:p>
        </p:txBody>
      </p:sp>
      <p:sp>
        <p:nvSpPr>
          <p:cNvPr id="40" name="Text 38"/>
          <p:cNvSpPr/>
          <p:nvPr/>
        </p:nvSpPr>
        <p:spPr>
          <a:xfrm>
            <a:off x="7372707" y="2702481"/>
            <a:ext cx="115133" cy="143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04</a:t>
            </a:r>
            <a:endParaRPr lang="en-US" sz="900" dirty="0"/>
          </a:p>
        </p:txBody>
      </p:sp>
      <p:sp>
        <p:nvSpPr>
          <p:cNvPr id="41" name="Shape 39"/>
          <p:cNvSpPr/>
          <p:nvPr/>
        </p:nvSpPr>
        <p:spPr>
          <a:xfrm>
            <a:off x="7372707" y="2882860"/>
            <a:ext cx="6854666" cy="15240"/>
          </a:xfrm>
          <a:prstGeom prst="rect">
            <a:avLst/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2" name="Text 40"/>
          <p:cNvSpPr/>
          <p:nvPr/>
        </p:nvSpPr>
        <p:spPr>
          <a:xfrm>
            <a:off x="7372707" y="2970848"/>
            <a:ext cx="1473756" cy="179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Interactive Dashboard</a:t>
            </a:r>
            <a:endParaRPr lang="en-US" sz="1100" dirty="0"/>
          </a:p>
        </p:txBody>
      </p:sp>
      <p:sp>
        <p:nvSpPr>
          <p:cNvPr id="43" name="Text 41"/>
          <p:cNvSpPr/>
          <p:nvPr/>
        </p:nvSpPr>
        <p:spPr>
          <a:xfrm>
            <a:off x="7372707" y="3219807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Player comparison pages</a:t>
            </a:r>
            <a:endParaRPr lang="en-US" sz="900" dirty="0"/>
          </a:p>
        </p:txBody>
      </p:sp>
      <p:sp>
        <p:nvSpPr>
          <p:cNvPr id="44" name="Text 42"/>
          <p:cNvSpPr/>
          <p:nvPr/>
        </p:nvSpPr>
        <p:spPr>
          <a:xfrm>
            <a:off x="7372707" y="3444240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filters by:</a:t>
            </a:r>
            <a:endParaRPr lang="en-US" sz="900" dirty="0"/>
          </a:p>
        </p:txBody>
      </p:sp>
      <p:sp>
        <p:nvSpPr>
          <p:cNvPr id="45" name="Text 43"/>
          <p:cNvSpPr/>
          <p:nvPr/>
        </p:nvSpPr>
        <p:spPr>
          <a:xfrm>
            <a:off x="7372707" y="3668673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Role</a:t>
            </a:r>
            <a:endParaRPr lang="en-US" sz="900" dirty="0"/>
          </a:p>
        </p:txBody>
      </p:sp>
      <p:sp>
        <p:nvSpPr>
          <p:cNvPr id="46" name="Text 44"/>
          <p:cNvSpPr/>
          <p:nvPr/>
        </p:nvSpPr>
        <p:spPr>
          <a:xfrm>
            <a:off x="7372707" y="3893106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</a:t>
            </a:r>
            <a:endParaRPr lang="en-US" sz="900" dirty="0"/>
          </a:p>
        </p:txBody>
      </p:sp>
      <p:sp>
        <p:nvSpPr>
          <p:cNvPr id="47" name="Text 45"/>
          <p:cNvSpPr/>
          <p:nvPr/>
        </p:nvSpPr>
        <p:spPr>
          <a:xfrm>
            <a:off x="7372707" y="4117538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Phase (Powerplay, Middle, Death)</a:t>
            </a:r>
            <a:endParaRPr lang="en-US" sz="900" dirty="0"/>
          </a:p>
        </p:txBody>
      </p:sp>
      <p:sp>
        <p:nvSpPr>
          <p:cNvPr id="48" name="Text 46"/>
          <p:cNvSpPr/>
          <p:nvPr/>
        </p:nvSpPr>
        <p:spPr>
          <a:xfrm>
            <a:off x="7372707" y="4341971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Batting position</a:t>
            </a:r>
            <a:endParaRPr lang="en-US" sz="900" dirty="0"/>
          </a:p>
        </p:txBody>
      </p:sp>
      <p:sp>
        <p:nvSpPr>
          <p:cNvPr id="49" name="Text 47"/>
          <p:cNvSpPr/>
          <p:nvPr/>
        </p:nvSpPr>
        <p:spPr>
          <a:xfrm>
            <a:off x="7372707" y="4566404"/>
            <a:ext cx="6854666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Leaderboard insights</a:t>
            </a:r>
            <a:endParaRPr lang="en-US" sz="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651992"/>
            <a:ext cx="5670590" cy="724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🔍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5. Key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66737"/>
            <a:ext cx="619267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A. Tournament-Level Patterns</a:t>
            </a:r>
            <a:endParaRPr lang="en-US" sz="3550" dirty="0"/>
          </a:p>
        </p:txBody>
      </p:sp>
      <p:sp>
        <p:nvSpPr>
          <p:cNvPr id="5" name="Shape 2"/>
          <p:cNvSpPr/>
          <p:nvPr/>
        </p:nvSpPr>
        <p:spPr>
          <a:xfrm>
            <a:off x="793790" y="3373874"/>
            <a:ext cx="3664744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020604" y="3600688"/>
            <a:ext cx="31272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Most Aggressive Batters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091107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Rossouw (SR 169.9), De Kock (SR 161)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3373874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4912162" y="3600688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Most Consistent Anchors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2162" y="444543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Jos Buttler &amp; Alex Hales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270540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1020604" y="5497354"/>
            <a:ext cx="40106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Highest Boundary Dependence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0604" y="598777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QDK (75.8%), Rossouw (63.8%)</a:t>
            </a:r>
            <a:endParaRPr lang="en-US" sz="1750" dirty="0"/>
          </a:p>
        </p:txBody>
      </p:sp>
      <p:pic>
        <p:nvPicPr>
          <p:cNvPr id="15" name="Picture 14" descr="A close-up of a trophy">
            <a:extLst>
              <a:ext uri="{FF2B5EF4-FFF2-40B4-BE49-F238E27FC236}">
                <a16:creationId xmlns:a16="http://schemas.microsoft.com/office/drawing/2014/main" id="{98FBFC26-E062-2E2B-2D5B-8CA36DAA9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7025" y="1"/>
            <a:ext cx="6053375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1071"/>
            <a:ext cx="64523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B.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Middle-Order Analysis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03640"/>
            <a:ext cx="4196358" cy="2924889"/>
          </a:xfrm>
          <a:prstGeom prst="roundRect">
            <a:avLst>
              <a:gd name="adj" fmla="val 5002"/>
            </a:avLst>
          </a:prstGeom>
          <a:solidFill>
            <a:srgbClr val="29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93790" y="3373160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2551688" y="30634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55761" y="3267551"/>
            <a:ext cx="272177" cy="27217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39706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Best Overall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446103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Virat Kohli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Highest runs, average ~99, elite finishing.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403640"/>
            <a:ext cx="4196358" cy="2924889"/>
          </a:xfrm>
          <a:prstGeom prst="roundRect">
            <a:avLst>
              <a:gd name="adj" fmla="val 5002"/>
            </a:avLst>
          </a:prstGeom>
          <a:solidFill>
            <a:srgbClr val="29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5216962" y="3373160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6974860" y="30634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8933" y="3267551"/>
            <a:ext cx="272177" cy="272177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39706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Most Explosive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74256" y="4461034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Suryakumar Yadav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SR ~190, boundary-dominant.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3403640"/>
            <a:ext cx="4196358" cy="2924889"/>
          </a:xfrm>
          <a:prstGeom prst="roundRect">
            <a:avLst>
              <a:gd name="adj" fmla="val 5002"/>
            </a:avLst>
          </a:prstGeom>
          <a:solidFill>
            <a:srgbClr val="292C3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2"/>
          <p:cNvSpPr/>
          <p:nvPr/>
        </p:nvSpPr>
        <p:spPr>
          <a:xfrm>
            <a:off x="9640133" y="3373160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3"/>
          <p:cNvSpPr/>
          <p:nvPr/>
        </p:nvSpPr>
        <p:spPr>
          <a:xfrm>
            <a:off x="11398032" y="306347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BC8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602105" y="3267551"/>
            <a:ext cx="272177" cy="272177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97427" y="39706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Supporting Roles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9897427" y="4461034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Daryl Mitchell → Stabilizer</a:t>
            </a:r>
            <a:endParaRPr lang="en-US" sz="1750" dirty="0"/>
          </a:p>
        </p:txBody>
      </p:sp>
      <p:sp>
        <p:nvSpPr>
          <p:cNvPr id="21" name="Text 16"/>
          <p:cNvSpPr/>
          <p:nvPr/>
        </p:nvSpPr>
        <p:spPr>
          <a:xfrm>
            <a:off x="9897427" y="490323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Glenn Phillips → Power hitter</a:t>
            </a:r>
            <a:endParaRPr lang="en-US" sz="1750" dirty="0"/>
          </a:p>
        </p:txBody>
      </p:sp>
      <p:sp>
        <p:nvSpPr>
          <p:cNvPr id="22" name="Text 17"/>
          <p:cNvSpPr/>
          <p:nvPr/>
        </p:nvSpPr>
        <p:spPr>
          <a:xfrm>
            <a:off x="9897427" y="534543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Lorcan Tucker → Reliable contributor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8581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C.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All-Rounder &amp; Finisher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70352"/>
            <a:ext cx="32030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Best Overall All-Rounder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35149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Sikandar Raza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Bat + Ball impact.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41213"/>
            <a:ext cx="32650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High-Impact All-Rounder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52235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Glenn Maxwell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770352"/>
            <a:ext cx="34316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Power-Hitting All-Rounder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435149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Marcus Stoinis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941213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Bowling-Focused All-Rounder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56321" y="587668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Hardik Pandya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87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D.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Spin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3481149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615809"/>
            <a:ext cx="41802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Most Balanced Spin All-Rounder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106228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Sikandar Raza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56884" y="3481149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615809"/>
            <a:ext cx="38575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Leading Wicket-Taker Spinner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4106228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Shadab Khan (11 wickets)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057418"/>
            <a:ext cx="37402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Best Economy &amp; Consistency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547836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Mitchell Santner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057418"/>
            <a:ext cx="31131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Best Lower-Order Hitter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547836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Rashid Khan (SR 178)</a:t>
            </a:r>
            <a:endParaRPr lang="en-US" sz="1750" dirty="0"/>
          </a:p>
        </p:txBody>
      </p:sp>
      <p:pic>
        <p:nvPicPr>
          <p:cNvPr id="16" name="Picture 15" descr="A logo on a blue background&#10;&#10;AI-generated content may be incorrect.">
            <a:extLst>
              <a:ext uri="{FF2B5EF4-FFF2-40B4-BE49-F238E27FC236}">
                <a16:creationId xmlns:a16="http://schemas.microsoft.com/office/drawing/2014/main" id="{4E789F42-FD61-98D8-5AA5-8F35B1528D5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1"/>
            <a:ext cx="14630401" cy="24024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741</Words>
  <Application>Microsoft Office PowerPoint</Application>
  <PresentationFormat>Custom</PresentationFormat>
  <Paragraphs>140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IBM Plex Sans Light</vt:lpstr>
      <vt:lpstr>IBM Plex Sans Medium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MOHSIN AKTAR</dc:creator>
  <cp:lastModifiedBy>Jwel Aktar</cp:lastModifiedBy>
  <cp:revision>2</cp:revision>
  <dcterms:created xsi:type="dcterms:W3CDTF">2025-11-24T10:00:18Z</dcterms:created>
  <dcterms:modified xsi:type="dcterms:W3CDTF">2025-11-24T10:07:28Z</dcterms:modified>
</cp:coreProperties>
</file>